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uli"/>
      <p:regular r:id="rId18"/>
      <p:bold r:id="rId19"/>
      <p:italic r:id="rId20"/>
      <p:boldItalic r:id="rId21"/>
    </p:embeddedFont>
    <p:embeddedFont>
      <p:font typeface="Nixie One"/>
      <p:regular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-italic.fntdata"/><Relationship Id="rId22" Type="http://schemas.openxmlformats.org/officeDocument/2006/relationships/font" Target="fonts/NixieOne-regular.fntdata"/><Relationship Id="rId21" Type="http://schemas.openxmlformats.org/officeDocument/2006/relationships/font" Target="fonts/Muli-bold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uli-bold.fntdata"/><Relationship Id="rId18" Type="http://schemas.openxmlformats.org/officeDocument/2006/relationships/font" Target="fonts/Muli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Muli"/>
              <a:buChar char="-"/>
            </a:pPr>
            <a:r>
              <a:rPr lang="en" sz="24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Bridge the gap of communication between non-blind and blind people</a:t>
            </a:r>
            <a:endParaRPr sz="24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Muli"/>
              <a:buChar char="-"/>
            </a:pPr>
            <a:r>
              <a:rPr lang="en" sz="24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Raise awareness of Braille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3919993" y="3977033"/>
            <a:ext cx="1303500" cy="11283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 rot="10800000">
            <a:off x="-94969" y="303826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 rot="10800000">
            <a:off x="-94969" y="619169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9" y="1905237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1" name="Shape 91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6" y="4214500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2" name="Shape 132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Shape 17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Shape 213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Shape 214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0" name="Shape 24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79" name="Shape 27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Shape 28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Shape 30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flipH="1" rot="10800000">
            <a:off x="8218352" y="4121459"/>
            <a:ext cx="685200" cy="5934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5" Type="http://schemas.openxmlformats.org/officeDocument/2006/relationships/image" Target="../media/image6.gif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ctrTitle"/>
          </p:nvPr>
        </p:nvSpPr>
        <p:spPr>
          <a:xfrm>
            <a:off x="688500" y="2043500"/>
            <a:ext cx="776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Braille to Text Converter</a:t>
            </a:r>
            <a:endParaRPr sz="4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AEyeAlliance</a:t>
            </a:r>
            <a:endParaRPr b="1" sz="2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Helen, Wan-Chun, Ting-Yi, Marin</a:t>
            </a:r>
            <a:endParaRPr sz="2500"/>
          </a:p>
        </p:txBody>
      </p:sp>
      <p:sp>
        <p:nvSpPr>
          <p:cNvPr id="330" name="Shape 330"/>
          <p:cNvSpPr txBox="1"/>
          <p:nvPr/>
        </p:nvSpPr>
        <p:spPr>
          <a:xfrm>
            <a:off x="7764550" y="1734750"/>
            <a:ext cx="60195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1875475" y="1367850"/>
            <a:ext cx="5390608" cy="316709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2775350" y="1255966"/>
            <a:ext cx="4173300" cy="25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65" name="Shape 46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466" name="Shape 466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Shape 468"/>
          <p:cNvSpPr txBox="1"/>
          <p:nvPr>
            <p:ph idx="4294967295" type="title"/>
          </p:nvPr>
        </p:nvSpPr>
        <p:spPr>
          <a:xfrm>
            <a:off x="2872038" y="224245"/>
            <a:ext cx="3524400" cy="9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Website</a:t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250" y="1551350"/>
            <a:ext cx="4907525" cy="233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3735875" y="1345075"/>
            <a:ext cx="1672239" cy="3375591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>
            <p:ph idx="4294967295" type="title"/>
          </p:nvPr>
        </p:nvSpPr>
        <p:spPr>
          <a:xfrm>
            <a:off x="2170300" y="617300"/>
            <a:ext cx="4669800" cy="6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Android App</a:t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775" y="1631701"/>
            <a:ext cx="1522451" cy="271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714300" y="16650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Future Goals</a:t>
            </a:r>
            <a:endParaRPr/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1527425" y="2157975"/>
            <a:ext cx="6312000" cy="23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Try out image segmentation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Auto detect different Braille languages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Expand and o</a:t>
            </a: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pen-source our dataset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Debug errors from linking model to android app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1861650" y="851675"/>
            <a:ext cx="62760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Special thanks to our mentors Peng Yu and Francis Gregoire!</a:t>
            </a:r>
            <a:r>
              <a:rPr lang="en"/>
              <a:t> </a:t>
            </a:r>
            <a:endParaRPr/>
          </a:p>
        </p:txBody>
      </p:sp>
      <p:grpSp>
        <p:nvGrpSpPr>
          <p:cNvPr id="492" name="Shape 492"/>
          <p:cNvGrpSpPr/>
          <p:nvPr/>
        </p:nvGrpSpPr>
        <p:grpSpPr>
          <a:xfrm>
            <a:off x="813788" y="2202685"/>
            <a:ext cx="525323" cy="585748"/>
            <a:chOff x="3972400" y="4996350"/>
            <a:chExt cx="381000" cy="442675"/>
          </a:xfrm>
        </p:grpSpPr>
        <p:sp>
          <p:nvSpPr>
            <p:cNvPr id="493" name="Shape 493"/>
            <p:cNvSpPr/>
            <p:nvPr/>
          </p:nvSpPr>
          <p:spPr>
            <a:xfrm>
              <a:off x="4157400" y="4996350"/>
              <a:ext cx="86725" cy="103200"/>
            </a:xfrm>
            <a:custGeom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972400" y="5048250"/>
              <a:ext cx="381000" cy="390775"/>
            </a:xfrm>
            <a:custGeom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413" y="2247600"/>
            <a:ext cx="2566194" cy="19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1999275" y="2075375"/>
            <a:ext cx="2832463" cy="262803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5216675" y="2075375"/>
            <a:ext cx="2832463" cy="262803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Shape 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825" y="2247612"/>
            <a:ext cx="2566174" cy="193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6">
            <a:alphaModFix/>
          </a:blip>
          <a:srcRect b="51611" l="26153" r="27833" t="6031"/>
          <a:stretch/>
        </p:blipFill>
        <p:spPr>
          <a:xfrm>
            <a:off x="530600" y="3572975"/>
            <a:ext cx="851825" cy="819900"/>
          </a:xfrm>
          <a:prstGeom prst="flowChartPreparation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7">
            <a:alphaModFix/>
          </a:blip>
          <a:srcRect b="32173" l="17873" r="20279" t="6671"/>
          <a:stretch/>
        </p:blipFill>
        <p:spPr>
          <a:xfrm>
            <a:off x="714675" y="1100800"/>
            <a:ext cx="895150" cy="84230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4294967295" type="title"/>
          </p:nvPr>
        </p:nvSpPr>
        <p:spPr>
          <a:xfrm>
            <a:off x="4233350" y="2249088"/>
            <a:ext cx="37530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Braille?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25684" r="1741" t="19801"/>
          <a:stretch/>
        </p:blipFill>
        <p:spPr>
          <a:xfrm>
            <a:off x="-187400" y="1166175"/>
            <a:ext cx="3824650" cy="3047775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660572" y="476650"/>
            <a:ext cx="391524" cy="329958"/>
          </a:xfrm>
          <a:custGeom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 rot="-5400000">
            <a:off x="867325" y="468800"/>
            <a:ext cx="2691900" cy="3108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Shape 345"/>
          <p:cNvSpPr txBox="1"/>
          <p:nvPr>
            <p:ph idx="4294967295" type="ctrTitle"/>
          </p:nvPr>
        </p:nvSpPr>
        <p:spPr>
          <a:xfrm>
            <a:off x="3767425" y="677000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Vision</a:t>
            </a:r>
            <a:endParaRPr sz="4800"/>
          </a:p>
        </p:txBody>
      </p:sp>
      <p:grpSp>
        <p:nvGrpSpPr>
          <p:cNvPr id="346" name="Shape 346"/>
          <p:cNvGrpSpPr/>
          <p:nvPr/>
        </p:nvGrpSpPr>
        <p:grpSpPr>
          <a:xfrm>
            <a:off x="1800489" y="2663545"/>
            <a:ext cx="825586" cy="591109"/>
            <a:chOff x="2583325" y="2972875"/>
            <a:chExt cx="462850" cy="445750"/>
          </a:xfrm>
        </p:grpSpPr>
        <p:sp>
          <p:nvSpPr>
            <p:cNvPr id="347" name="Shape 347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2760844" y="2737252"/>
            <a:ext cx="292910" cy="257554"/>
            <a:chOff x="1928175" y="312600"/>
            <a:chExt cx="425000" cy="373700"/>
          </a:xfrm>
        </p:grpSpPr>
        <p:sp>
          <p:nvSpPr>
            <p:cNvPr id="350" name="Shape 350"/>
            <p:cNvSpPr/>
            <p:nvPr/>
          </p:nvSpPr>
          <p:spPr>
            <a:xfrm>
              <a:off x="1928175" y="312600"/>
              <a:ext cx="425000" cy="373700"/>
            </a:xfrm>
            <a:custGeom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964825" y="349250"/>
              <a:ext cx="351700" cy="300425"/>
            </a:xfrm>
            <a:custGeom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Shape 352"/>
          <p:cNvSpPr/>
          <p:nvPr/>
        </p:nvSpPr>
        <p:spPr>
          <a:xfrm>
            <a:off x="2023814" y="2189297"/>
            <a:ext cx="378934" cy="364615"/>
          </a:xfrm>
          <a:custGeom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069352" y="1740733"/>
            <a:ext cx="287844" cy="258398"/>
          </a:xfrm>
          <a:custGeom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2097675" y="1418277"/>
            <a:ext cx="231211" cy="195598"/>
          </a:xfrm>
          <a:custGeom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Shape 355"/>
          <p:cNvGrpSpPr/>
          <p:nvPr/>
        </p:nvGrpSpPr>
        <p:grpSpPr>
          <a:xfrm>
            <a:off x="1722522" y="783806"/>
            <a:ext cx="981534" cy="507609"/>
            <a:chOff x="3241525" y="3039450"/>
            <a:chExt cx="494600" cy="312625"/>
          </a:xfrm>
        </p:grpSpPr>
        <p:sp>
          <p:nvSpPr>
            <p:cNvPr id="356" name="Shape 356"/>
            <p:cNvSpPr/>
            <p:nvPr/>
          </p:nvSpPr>
          <p:spPr>
            <a:xfrm>
              <a:off x="3241525" y="3039450"/>
              <a:ext cx="494600" cy="312625"/>
            </a:xfrm>
            <a:custGeom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3384400" y="3091350"/>
              <a:ext cx="208850" cy="208825"/>
            </a:xfrm>
            <a:custGeom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659118" y="525827"/>
            <a:ext cx="449196" cy="293055"/>
            <a:chOff x="3241525" y="3039450"/>
            <a:chExt cx="494600" cy="312625"/>
          </a:xfrm>
        </p:grpSpPr>
        <p:sp>
          <p:nvSpPr>
            <p:cNvPr id="359" name="Shape 359"/>
            <p:cNvSpPr/>
            <p:nvPr/>
          </p:nvSpPr>
          <p:spPr>
            <a:xfrm>
              <a:off x="3241525" y="3039450"/>
              <a:ext cx="494600" cy="312625"/>
            </a:xfrm>
            <a:custGeom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384400" y="3091350"/>
              <a:ext cx="208850" cy="208825"/>
            </a:xfrm>
            <a:custGeom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Shape 361"/>
          <p:cNvGrpSpPr/>
          <p:nvPr/>
        </p:nvGrpSpPr>
        <p:grpSpPr>
          <a:xfrm>
            <a:off x="1359360" y="2738510"/>
            <a:ext cx="306367" cy="255038"/>
            <a:chOff x="1244325" y="314425"/>
            <a:chExt cx="444525" cy="370050"/>
          </a:xfrm>
        </p:grpSpPr>
        <p:sp>
          <p:nvSpPr>
            <p:cNvPr id="362" name="Shape 362"/>
            <p:cNvSpPr/>
            <p:nvPr/>
          </p:nvSpPr>
          <p:spPr>
            <a:xfrm>
              <a:off x="1388425" y="463425"/>
              <a:ext cx="143525" cy="143500"/>
            </a:xfrm>
            <a:custGeom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244325" y="314425"/>
              <a:ext cx="444525" cy="370050"/>
            </a:xfrm>
            <a:custGeom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11522" l="0" r="0" t="12118"/>
          <a:stretch/>
        </p:blipFill>
        <p:spPr>
          <a:xfrm>
            <a:off x="3137625" y="1836800"/>
            <a:ext cx="4007450" cy="2931275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6827325" y="3496450"/>
            <a:ext cx="1509000" cy="1104150"/>
          </a:xfrm>
          <a:prstGeom prst="flowChartPreparation">
            <a:avLst/>
          </a:prstGeom>
          <a:solidFill>
            <a:srgbClr val="19BB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Shape 367"/>
          <p:cNvGrpSpPr/>
          <p:nvPr/>
        </p:nvGrpSpPr>
        <p:grpSpPr>
          <a:xfrm>
            <a:off x="7206943" y="3810606"/>
            <a:ext cx="749764" cy="475847"/>
            <a:chOff x="3241525" y="3039450"/>
            <a:chExt cx="494600" cy="312625"/>
          </a:xfrm>
        </p:grpSpPr>
        <p:sp>
          <p:nvSpPr>
            <p:cNvPr id="368" name="Shape 368"/>
            <p:cNvSpPr/>
            <p:nvPr/>
          </p:nvSpPr>
          <p:spPr>
            <a:xfrm>
              <a:off x="3241525" y="3039450"/>
              <a:ext cx="494600" cy="312625"/>
            </a:xfrm>
            <a:custGeom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384400" y="3091350"/>
              <a:ext cx="208850" cy="208825"/>
            </a:xfrm>
            <a:custGeom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4294967295" type="title"/>
          </p:nvPr>
        </p:nvSpPr>
        <p:spPr>
          <a:xfrm>
            <a:off x="3809325" y="2272700"/>
            <a:ext cx="4775400" cy="6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During the hackathon...</a:t>
            </a:r>
            <a:endParaRPr sz="3000"/>
          </a:p>
        </p:txBody>
      </p:sp>
      <p:sp>
        <p:nvSpPr>
          <p:cNvPr id="375" name="Shape 375"/>
          <p:cNvSpPr/>
          <p:nvPr/>
        </p:nvSpPr>
        <p:spPr>
          <a:xfrm>
            <a:off x="660572" y="476650"/>
            <a:ext cx="391524" cy="329958"/>
          </a:xfrm>
          <a:custGeom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7775" l="48352" r="0" t="39218"/>
          <a:stretch/>
        </p:blipFill>
        <p:spPr>
          <a:xfrm>
            <a:off x="-154075" y="1157300"/>
            <a:ext cx="3706025" cy="285240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1732700" y="1574725"/>
            <a:ext cx="3191400" cy="28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E1C6"/>
                </a:solidFill>
                <a:latin typeface="Nixie One"/>
                <a:ea typeface="Nixie One"/>
                <a:cs typeface="Nixie One"/>
                <a:sym typeface="Nixie One"/>
              </a:rPr>
              <a:t>Back-End Wise</a:t>
            </a:r>
            <a:endParaRPr sz="25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Our own dataset</a:t>
            </a:r>
            <a:endParaRPr b="1" sz="18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Model that recognizes Braille characters</a:t>
            </a:r>
            <a:endParaRPr b="1" sz="18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Character to word recognition</a:t>
            </a:r>
            <a:endParaRPr b="1" sz="18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5233375" y="1557625"/>
            <a:ext cx="3699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E1C6"/>
                </a:solidFill>
                <a:latin typeface="Nixie One"/>
                <a:ea typeface="Nixie One"/>
                <a:cs typeface="Nixie One"/>
                <a:sym typeface="Nixie One"/>
              </a:rPr>
              <a:t>Front-End Wise</a:t>
            </a:r>
            <a:endParaRPr sz="2500">
              <a:solidFill>
                <a:srgbClr val="00E1C6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Web application</a:t>
            </a:r>
            <a:endParaRPr b="1" sz="18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45720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rPr>
              <a:t>Android app</a:t>
            </a:r>
            <a:endParaRPr b="1" sz="18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		</a:t>
            </a:r>
            <a:endParaRPr sz="15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1873350" y="2198775"/>
            <a:ext cx="231831" cy="220255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1873350" y="2603975"/>
            <a:ext cx="231831" cy="220255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1873350" y="3326250"/>
            <a:ext cx="231831" cy="220255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5402550" y="2198775"/>
            <a:ext cx="231831" cy="220255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5402550" y="2603975"/>
            <a:ext cx="231831" cy="220255"/>
          </a:xfrm>
          <a:custGeom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1732700" y="1735600"/>
            <a:ext cx="57987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 &amp; Model</a:t>
            </a:r>
            <a:endParaRPr/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1732700" y="2255125"/>
            <a:ext cx="53706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37 characters (26 letters in the alphabet and 11 symbols)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ixie One"/>
              <a:buChar char="◇"/>
            </a:pP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C</a:t>
            </a:r>
            <a:r>
              <a:rPr b="1" lang="en" sz="1800">
                <a:latin typeface="Nixie One"/>
                <a:ea typeface="Nixie One"/>
                <a:cs typeface="Nixie One"/>
                <a:sym typeface="Nixie One"/>
              </a:rPr>
              <a:t>onvolutional Neural Network</a:t>
            </a:r>
            <a:endParaRPr b="1" sz="1800"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4294967295" type="ctrTitle"/>
          </p:nvPr>
        </p:nvSpPr>
        <p:spPr>
          <a:xfrm>
            <a:off x="685800" y="12137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26,724</a:t>
            </a:r>
            <a:endParaRPr b="1" sz="60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3" name="Shape 403"/>
          <p:cNvSpPr txBox="1"/>
          <p:nvPr>
            <p:ph idx="4294967295" type="subTitle"/>
          </p:nvPr>
        </p:nvSpPr>
        <p:spPr>
          <a:xfrm>
            <a:off x="685800" y="1843684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Nixie One"/>
                <a:ea typeface="Nixie One"/>
                <a:cs typeface="Nixie One"/>
                <a:sym typeface="Nixie One"/>
              </a:rPr>
              <a:t>Cropped images in our dataset!!</a:t>
            </a:r>
            <a:endParaRPr b="1" sz="2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04" name="Shape 404"/>
          <p:cNvSpPr txBox="1"/>
          <p:nvPr>
            <p:ph idx="4294967295" type="ctrTitle"/>
          </p:nvPr>
        </p:nvSpPr>
        <p:spPr>
          <a:xfrm>
            <a:off x="685800" y="27866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99.333</a:t>
            </a:r>
            <a:r>
              <a:rPr b="1" lang="en" sz="600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%</a:t>
            </a:r>
            <a:endParaRPr b="1" sz="600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5" name="Shape 405"/>
          <p:cNvSpPr txBox="1"/>
          <p:nvPr>
            <p:ph idx="4294967295" type="subTitle"/>
          </p:nvPr>
        </p:nvSpPr>
        <p:spPr>
          <a:xfrm>
            <a:off x="685800" y="3389534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Nixie One"/>
                <a:ea typeface="Nixie One"/>
                <a:cs typeface="Nixie One"/>
                <a:sym typeface="Nixie One"/>
              </a:rPr>
              <a:t>Accuracy!</a:t>
            </a:r>
            <a:endParaRPr b="1" sz="2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685800" y="405950"/>
            <a:ext cx="330900" cy="463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61671" y="488380"/>
            <a:ext cx="87300" cy="9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3567747" y="2432353"/>
            <a:ext cx="2242800" cy="584700"/>
          </a:xfrm>
          <a:prstGeom prst="ellipse">
            <a:avLst/>
          </a:pr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3147648" y="1778319"/>
            <a:ext cx="3064500" cy="6360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4112918" y="3583598"/>
            <a:ext cx="1157400" cy="4287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/>
          <p:nvPr/>
        </p:nvSpPr>
        <p:spPr>
          <a:xfrm rot="10800000">
            <a:off x="3958050" y="3448200"/>
            <a:ext cx="1473000" cy="640500"/>
          </a:xfrm>
          <a:custGeom>
            <a:pathLst>
              <a:path extrusionOk="0" h="120000" w="12000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85119"/>
                  <a:pt x="59918" y="87052"/>
                </a:cubicBezTo>
                <a:cubicBezTo>
                  <a:pt x="36865" y="88984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3896561" y="3038261"/>
            <a:ext cx="1596000" cy="555900"/>
          </a:xfrm>
          <a:prstGeom prst="ellipse">
            <a:avLst/>
          </a:pr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Shape 418"/>
          <p:cNvSpPr/>
          <p:nvPr/>
        </p:nvSpPr>
        <p:spPr>
          <a:xfrm rot="10800000">
            <a:off x="3671000" y="2914750"/>
            <a:ext cx="2028000" cy="653400"/>
          </a:xfrm>
          <a:custGeom>
            <a:pathLst>
              <a:path extrusionOk="0" h="120000" w="12000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64135" y="93695"/>
                  <a:pt x="60529" y="93738"/>
                </a:cubicBezTo>
                <a:cubicBezTo>
                  <a:pt x="45054" y="93837"/>
                  <a:pt x="41994" y="92997"/>
                  <a:pt x="31663" y="96697"/>
                </a:cubicBezTo>
                <a:cubicBezTo>
                  <a:pt x="21331" y="100396"/>
                  <a:pt x="13050" y="106171"/>
                  <a:pt x="0" y="12000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3170759" y="1725613"/>
            <a:ext cx="2998500" cy="708900"/>
          </a:xfrm>
          <a:custGeom>
            <a:pathLst>
              <a:path extrusionOk="0" h="120000" w="12000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9803"/>
                </a:srgbClr>
              </a:gs>
              <a:gs pos="80000">
                <a:srgbClr val="1BC5C5">
                  <a:alpha val="9803"/>
                </a:srgbClr>
              </a:gs>
              <a:gs pos="100000">
                <a:srgbClr val="1CD9BD">
                  <a:alpha val="980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 rot="10800000">
            <a:off x="2708652" y="1637948"/>
            <a:ext cx="3900900" cy="776400"/>
          </a:xfrm>
          <a:custGeom>
            <a:pathLst>
              <a:path extrusionOk="0" h="120000" w="12000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971" y="78054"/>
                  <a:pt x="59918" y="79987"/>
                </a:cubicBezTo>
                <a:cubicBezTo>
                  <a:pt x="36865" y="81920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 rot="10800000">
            <a:off x="3253300" y="2280950"/>
            <a:ext cx="2841300" cy="735900"/>
          </a:xfrm>
          <a:custGeom>
            <a:pathLst>
              <a:path extrusionOk="0" h="120000" w="120000">
                <a:moveTo>
                  <a:pt x="103533" y="25191"/>
                </a:moveTo>
                <a:lnTo>
                  <a:pt x="16113" y="25191"/>
                </a:lnTo>
                <a:lnTo>
                  <a:pt x="16468" y="24492"/>
                </a:lnTo>
                <a:cubicBezTo>
                  <a:pt x="24817" y="9903"/>
                  <a:pt x="41101" y="0"/>
                  <a:pt x="59823" y="0"/>
                </a:cubicBezTo>
                <a:cubicBezTo>
                  <a:pt x="78544" y="0"/>
                  <a:pt x="94829" y="9903"/>
                  <a:pt x="103178" y="24492"/>
                </a:cubicBezTo>
                <a:lnTo>
                  <a:pt x="103533" y="25191"/>
                </a:lnTo>
                <a:close/>
                <a:moveTo>
                  <a:pt x="0" y="120000"/>
                </a:moveTo>
                <a:lnTo>
                  <a:pt x="15886" y="25191"/>
                </a:lnTo>
                <a:lnTo>
                  <a:pt x="103500" y="25191"/>
                </a:lnTo>
                <a:lnTo>
                  <a:pt x="120000" y="119286"/>
                </a:lnTo>
                <a:lnTo>
                  <a:pt x="119385" y="119290"/>
                </a:lnTo>
                <a:lnTo>
                  <a:pt x="115298" y="112860"/>
                </a:lnTo>
                <a:cubicBezTo>
                  <a:pt x="103296" y="97691"/>
                  <a:pt x="82511" y="86907"/>
                  <a:pt x="59458" y="88840"/>
                </a:cubicBezTo>
                <a:cubicBezTo>
                  <a:pt x="36405" y="90772"/>
                  <a:pt x="16540" y="97691"/>
                  <a:pt x="4538" y="11286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2612475" y="1101025"/>
            <a:ext cx="4093500" cy="716100"/>
          </a:xfrm>
          <a:custGeom>
            <a:pathLst>
              <a:path extrusionOk="0" h="120000" w="120000">
                <a:moveTo>
                  <a:pt x="60000" y="0"/>
                </a:moveTo>
                <a:cubicBezTo>
                  <a:pt x="93137" y="0"/>
                  <a:pt x="120000" y="27671"/>
                  <a:pt x="120000" y="61804"/>
                </a:cubicBezTo>
                <a:cubicBezTo>
                  <a:pt x="120000" y="87405"/>
                  <a:pt x="104889" y="109370"/>
                  <a:pt x="83354" y="118752"/>
                </a:cubicBezTo>
                <a:lnTo>
                  <a:pt x="79454" y="120000"/>
                </a:lnTo>
                <a:lnTo>
                  <a:pt x="76579" y="118085"/>
                </a:lnTo>
                <a:cubicBezTo>
                  <a:pt x="71483" y="115441"/>
                  <a:pt x="65881" y="113979"/>
                  <a:pt x="59999" y="113979"/>
                </a:cubicBezTo>
                <a:cubicBezTo>
                  <a:pt x="54118" y="113979"/>
                  <a:pt x="48516" y="115441"/>
                  <a:pt x="43420" y="118085"/>
                </a:cubicBezTo>
                <a:lnTo>
                  <a:pt x="40545" y="120000"/>
                </a:lnTo>
                <a:lnTo>
                  <a:pt x="36645" y="118752"/>
                </a:lnTo>
                <a:cubicBezTo>
                  <a:pt x="15110" y="109370"/>
                  <a:pt x="0" y="87405"/>
                  <a:pt x="0" y="61804"/>
                </a:cubicBezTo>
                <a:cubicBezTo>
                  <a:pt x="0" y="27671"/>
                  <a:pt x="26862" y="0"/>
                  <a:pt x="60000" y="0"/>
                </a:cubicBezTo>
                <a:close/>
              </a:path>
            </a:pathLst>
          </a:custGeom>
          <a:gradFill>
            <a:gsLst>
              <a:gs pos="0">
                <a:srgbClr val="1ED7BE">
                  <a:alpha val="74901"/>
                </a:srgbClr>
              </a:gs>
              <a:gs pos="75000">
                <a:srgbClr val="1BC5C5">
                  <a:alpha val="74901"/>
                </a:srgbClr>
              </a:gs>
              <a:gs pos="100000">
                <a:srgbClr val="1CD9BD">
                  <a:alpha val="7490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4218846" y="2616088"/>
            <a:ext cx="880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Words</a:t>
            </a:r>
            <a:endParaRPr b="1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4050750" y="3720425"/>
            <a:ext cx="1287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Paragraphs</a:t>
            </a:r>
            <a:endParaRPr b="1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4179704" y="3195900"/>
            <a:ext cx="958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Lines</a:t>
            </a:r>
            <a:endParaRPr b="1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4059700" y="2014900"/>
            <a:ext cx="1287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Characters</a:t>
            </a:r>
            <a:endParaRPr b="1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6110725" y="2616100"/>
            <a:ext cx="1831500" cy="491100"/>
          </a:xfrm>
          <a:prstGeom prst="wedgeEllipseCallout">
            <a:avLst>
              <a:gd fmla="val -57595" name="adj1"/>
              <a:gd fmla="val 67435" name="adj2"/>
            </a:avLst>
          </a:prstGeom>
          <a:solidFill>
            <a:srgbClr val="3292E1"/>
          </a:solidFill>
          <a:ln cap="flat" cmpd="sng" w="9525">
            <a:solidFill>
              <a:srgbClr val="3292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6110725" y="2645500"/>
            <a:ext cx="1831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We are here!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429" name="Shape 429"/>
          <p:cNvGrpSpPr/>
          <p:nvPr/>
        </p:nvGrpSpPr>
        <p:grpSpPr>
          <a:xfrm>
            <a:off x="651545" y="485217"/>
            <a:ext cx="372840" cy="348501"/>
            <a:chOff x="5297950" y="1632050"/>
            <a:chExt cx="426200" cy="431100"/>
          </a:xfrm>
        </p:grpSpPr>
        <p:sp>
          <p:nvSpPr>
            <p:cNvPr id="430" name="Shape 430"/>
            <p:cNvSpPr/>
            <p:nvPr/>
          </p:nvSpPr>
          <p:spPr>
            <a:xfrm>
              <a:off x="5404800" y="1936125"/>
              <a:ext cx="212500" cy="127025"/>
            </a:xfrm>
            <a:custGeom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297950" y="1632050"/>
              <a:ext cx="426200" cy="294950"/>
            </a:xfrm>
            <a:custGeom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Shape 432"/>
          <p:cNvSpPr/>
          <p:nvPr/>
        </p:nvSpPr>
        <p:spPr>
          <a:xfrm flipH="1" rot="9523340">
            <a:off x="3696990" y="2700758"/>
            <a:ext cx="524128" cy="828181"/>
          </a:xfrm>
          <a:prstGeom prst="bentArrow">
            <a:avLst>
              <a:gd fmla="val 25971" name="adj1"/>
              <a:gd fmla="val 28057" name="adj2"/>
              <a:gd fmla="val 26975" name="adj3"/>
              <a:gd fmla="val 73025" name="adj4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3292E1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 rot="-1165647">
            <a:off x="3604774" y="2136254"/>
            <a:ext cx="909165" cy="1128222"/>
          </a:xfrm>
          <a:prstGeom prst="blockArc">
            <a:avLst>
              <a:gd fmla="val 10774050" name="adj1"/>
              <a:gd fmla="val 16126561" name="adj2"/>
              <a:gd fmla="val 15455" name="adj3"/>
            </a:avLst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 txBox="1"/>
          <p:nvPr/>
        </p:nvSpPr>
        <p:spPr>
          <a:xfrm>
            <a:off x="552075" y="3241925"/>
            <a:ext cx="33444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Space recognition now allows us to translate a line!!</a:t>
            </a:r>
            <a:endParaRPr b="1" sz="17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2049900" y="1384125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Recognition</a:t>
            </a:r>
            <a:endParaRPr/>
          </a:p>
        </p:txBody>
      </p:sp>
      <p:grpSp>
        <p:nvGrpSpPr>
          <p:cNvPr id="441" name="Shape 441"/>
          <p:cNvGrpSpPr/>
          <p:nvPr/>
        </p:nvGrpSpPr>
        <p:grpSpPr>
          <a:xfrm>
            <a:off x="1398150" y="2345200"/>
            <a:ext cx="6247800" cy="706084"/>
            <a:chOff x="1094950" y="2475150"/>
            <a:chExt cx="6247800" cy="706084"/>
          </a:xfrm>
        </p:grpSpPr>
        <p:sp>
          <p:nvSpPr>
            <p:cNvPr id="442" name="Shape 442"/>
            <p:cNvSpPr/>
            <p:nvPr/>
          </p:nvSpPr>
          <p:spPr>
            <a:xfrm>
              <a:off x="1094950" y="2481029"/>
              <a:ext cx="6247800" cy="688200"/>
            </a:xfrm>
            <a:prstGeom prst="rect">
              <a:avLst/>
            </a:prstGeom>
            <a:solidFill>
              <a:srgbClr val="19BBD5"/>
            </a:solidFill>
            <a:ln cap="flat" cmpd="sng" w="9525">
              <a:solidFill>
                <a:srgbClr val="00E1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3" name="Shape 4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7166" y="2567728"/>
              <a:ext cx="6053487" cy="51493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4" name="Shape 444"/>
            <p:cNvCxnSpPr/>
            <p:nvPr/>
          </p:nvCxnSpPr>
          <p:spPr>
            <a:xfrm flipH="1">
              <a:off x="1562315" y="2475177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Shape 445"/>
            <p:cNvCxnSpPr/>
            <p:nvPr/>
          </p:nvCxnSpPr>
          <p:spPr>
            <a:xfrm flipH="1">
              <a:off x="1953464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Shape 446"/>
            <p:cNvCxnSpPr/>
            <p:nvPr/>
          </p:nvCxnSpPr>
          <p:spPr>
            <a:xfrm flipH="1">
              <a:off x="2355987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Shape 447"/>
            <p:cNvCxnSpPr/>
            <p:nvPr/>
          </p:nvCxnSpPr>
          <p:spPr>
            <a:xfrm flipH="1">
              <a:off x="3149666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Shape 448"/>
            <p:cNvCxnSpPr/>
            <p:nvPr/>
          </p:nvCxnSpPr>
          <p:spPr>
            <a:xfrm flipH="1">
              <a:off x="2752813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Shape 449"/>
            <p:cNvCxnSpPr/>
            <p:nvPr/>
          </p:nvCxnSpPr>
          <p:spPr>
            <a:xfrm flipH="1">
              <a:off x="3563548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Shape 450"/>
            <p:cNvCxnSpPr/>
            <p:nvPr/>
          </p:nvCxnSpPr>
          <p:spPr>
            <a:xfrm flipH="1">
              <a:off x="3977452" y="2475177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Shape 451"/>
            <p:cNvCxnSpPr/>
            <p:nvPr/>
          </p:nvCxnSpPr>
          <p:spPr>
            <a:xfrm flipH="1">
              <a:off x="4391334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Shape 452"/>
            <p:cNvCxnSpPr/>
            <p:nvPr/>
          </p:nvCxnSpPr>
          <p:spPr>
            <a:xfrm flipH="1">
              <a:off x="6011373" y="2481033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Shape 453"/>
            <p:cNvCxnSpPr/>
            <p:nvPr/>
          </p:nvCxnSpPr>
          <p:spPr>
            <a:xfrm flipH="1">
              <a:off x="4791016" y="2481033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Shape 454"/>
            <p:cNvCxnSpPr/>
            <p:nvPr/>
          </p:nvCxnSpPr>
          <p:spPr>
            <a:xfrm flipH="1">
              <a:off x="5197798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Shape 455"/>
            <p:cNvCxnSpPr/>
            <p:nvPr/>
          </p:nvCxnSpPr>
          <p:spPr>
            <a:xfrm flipH="1">
              <a:off x="5604591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Shape 456"/>
            <p:cNvCxnSpPr/>
            <p:nvPr/>
          </p:nvCxnSpPr>
          <p:spPr>
            <a:xfrm flipH="1">
              <a:off x="6418165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Shape 457"/>
            <p:cNvCxnSpPr/>
            <p:nvPr/>
          </p:nvCxnSpPr>
          <p:spPr>
            <a:xfrm flipH="1">
              <a:off x="6824977" y="2475150"/>
              <a:ext cx="2100" cy="700200"/>
            </a:xfrm>
            <a:prstGeom prst="straightConnector1">
              <a:avLst/>
            </a:prstGeom>
            <a:noFill/>
            <a:ln cap="flat" cmpd="sng" w="19050">
              <a:solidFill>
                <a:srgbClr val="184769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275" y="153700"/>
            <a:ext cx="1672249" cy="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